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  <p:sldMasterId id="2147483671" r:id="rId2"/>
  </p:sldMasterIdLst>
  <p:notesMasterIdLst>
    <p:notesMasterId r:id="rId14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Montserrat" panose="020B0604020202020204" charset="0"/>
      <p:regular r:id="rId19"/>
      <p:bold r:id="rId20"/>
      <p:italic r:id="rId21"/>
      <p:boldItalic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4877" autoAdjust="0"/>
  </p:normalViewPr>
  <p:slideViewPr>
    <p:cSldViewPr snapToGrid="0">
      <p:cViewPr varScale="1">
        <p:scale>
          <a:sx n="77" d="100"/>
          <a:sy n="77" d="100"/>
        </p:scale>
        <p:origin x="66" y="57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font" Target="fonts/font4.fntdata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font" Target="fonts/font7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3.fntdata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font" Target="fonts/font1.fntdata"/><Relationship Id="rId23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font" Target="fonts/font5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9a2a50bace_2_7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Hola, somos el grupo PS6 de taller de proyecto 2, y vamos a hacer un proyecto de investigación usando la tecnología blockchain</a:t>
            </a:r>
            <a:endParaRPr/>
          </a:p>
        </p:txBody>
      </p:sp>
      <p:sp>
        <p:nvSpPr>
          <p:cNvPr id="127" name="Google Shape;127;g9a2a50bace_2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9a2a50bace_2_1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 un proyecto iniciado con software, la parte hardware/circuito quedará en fase prototipo y no incluirá un diseño PCB.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Los componentes ya están comprados, el esquema del proyecto esta hecho, versiones iniciales del sitio y del circuito están hechas. Las tareas iniciales a completar son la programación del arduino con el nodo wifi y scanner rfid, y la creación de una blockchain basica.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202" name="Google Shape;202;g9a2a50bace_2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9a2a50bace_2_1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Muchas gracias</a:t>
            </a:r>
            <a:endParaRPr/>
          </a:p>
        </p:txBody>
      </p:sp>
      <p:sp>
        <p:nvSpPr>
          <p:cNvPr id="209" name="Google Shape;209;g9a2a50bace_2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9a6ea97b5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9a6ea97b5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Blockchain es una tecnologia que se basa en un registro unico, consensuado y distribuido entre varios nodos en una red, los cuales guardan en si mismos informacion respecto al bloque mismo, y un vinculo al bloque anterior en la cadena, el cual no es modificable.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9a2a50bace_2_8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 objetivo de este proyecto es realizar una blockchain con el proposito del seguimiento de objetos. Se le asignara un codigo a un objeto en especifico, el cual se podra escanear para poder recuperar la informacion actual y pasada del mismo. Asimismo se dispondra de una pagina para poder agregar nuevos objetos a la blockchain. Para enviar los datos de los objetos, contaremos con una placa arduino conectada a una red wifi, la cual manda la información de los objetos a una página web.</a:t>
            </a:r>
            <a:endParaRPr/>
          </a:p>
        </p:txBody>
      </p:sp>
      <p:sp>
        <p:nvSpPr>
          <p:cNvPr id="143" name="Google Shape;143;g9a2a50bace_2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9a2a50bace_2_8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Para este proyecto usaremos una Placa Arduino Uno R3, un Sensor RFID Rc522, un módulo WIFI NodeMCU ESP8266 y una computadora que actuará como cliente.</a:t>
            </a:r>
            <a:endParaRPr/>
          </a:p>
        </p:txBody>
      </p:sp>
      <p:sp>
        <p:nvSpPr>
          <p:cNvPr id="151" name="Google Shape;151;g9a2a50bace_2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9a2a50bace_2_9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 objeto enviara su tag RFID directamente a la placa, desde ahí se enviara el tag a la red WIFI, la cual mediante un HTTP Post enviara la información al sitio web.</a:t>
            </a:r>
            <a:endParaRPr/>
          </a:p>
        </p:txBody>
      </p:sp>
      <p:sp>
        <p:nvSpPr>
          <p:cNvPr id="161" name="Google Shape;161;g9a2a50bace_2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9a2a50bace_2_10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 sitio web va a ser realizado utilizando python y django, hosteado en heroku, con la base de datos manejada con postgreSQL.</a:t>
            </a:r>
            <a:endParaRPr/>
          </a:p>
        </p:txBody>
      </p:sp>
      <p:sp>
        <p:nvSpPr>
          <p:cNvPr id="168" name="Google Shape;168;g9a2a50bace_2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9a2a50bace_2_10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Primero taggeamos un objeto con un tag RFID. Al scanear el objeto en el sensor RFID, la placa Arduino enviara los datos mediante un HTTP Post a la pagina web en Heroku con el tag del objeto. Al recibir el objeto en la pagina cliente, se podra modificar</a:t>
            </a:r>
            <a:r>
              <a:rPr lang="en">
                <a:solidFill>
                  <a:schemeClr val="dk1"/>
                </a:solidFill>
              </a:rPr>
              <a:t> la información acerca de donde se encuentra el objeto</a:t>
            </a:r>
            <a:r>
              <a:rPr lang="en"/>
              <a:t> agregando un nuevo bloque (si ya está en el sistema) o se podra agregar al sistema con un determinado valor. Entonces se realizaran las debidas modificaciones en la blockchain del objeto y se guardaran los valores de los objetos donde se encuentran los nodos, ya sea en los servidores de PostgreSQL que actuaran con nodo online, o en los nodos de verificacion, existentes en dos computadoras distintas.</a:t>
            </a:r>
            <a:endParaRPr/>
          </a:p>
        </p:txBody>
      </p:sp>
      <p:sp>
        <p:nvSpPr>
          <p:cNvPr id="177" name="Google Shape;177;g9a2a50bace_2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9a2a50bace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9a2a50bace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s-MX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Aca</a:t>
            </a:r>
            <a:r>
              <a:rPr lang="es-MX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se encuentra el circuito </a:t>
            </a:r>
            <a:r>
              <a:rPr lang="es-MX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arduino</a:t>
            </a:r>
            <a:r>
              <a:rPr lang="es-MX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cuenta con un scanner </a:t>
            </a:r>
            <a:r>
              <a:rPr lang="es-MX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rfid</a:t>
            </a:r>
            <a:r>
              <a:rPr lang="es-MX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que se conectara con los pines digitales de 9 a 13, y se usará para mandar los datos de trazabilidad de un objeto al </a:t>
            </a:r>
            <a:r>
              <a:rPr lang="es-MX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nodemcu</a:t>
            </a:r>
            <a:r>
              <a:rPr lang="es-MX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conectado a los a los pines 2 y 3 para luego mandar los datos a nuestro sitio web</a:t>
            </a:r>
            <a:endParaRPr lang="es-MX">
              <a:effectLst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9a2a50bace_2_1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 software utilizado en el proyecto es el siguiente: utilizamos la Command Line interface de heroku para poder interactuar con el sitio web, emplearemos python 3 para programar el sitio, en conjunto con Django API y un editor de texto. Vamos a usar la IDE de Arduino para programar la placa arduino y por último se crearan los esquemáticos del proyecto con fritzing.</a:t>
            </a:r>
            <a:endParaRPr/>
          </a:p>
        </p:txBody>
      </p:sp>
      <p:sp>
        <p:nvSpPr>
          <p:cNvPr id="191" name="Google Shape;191;g9a2a50bace_2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 type="title">
  <p:cSld name="TITLE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 type="obj">
  <p:cSld name="OBJEC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" type="secHead">
  <p:cSld name="SECTION_HEADER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>
            <a:spLocks noGrp="1"/>
          </p:cNvSpPr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body" idx="1"/>
          </p:nvPr>
        </p:nvSpPr>
        <p:spPr>
          <a:xfrm>
            <a:off x="623888" y="3442097"/>
            <a:ext cx="7886700" cy="11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 objetos" type="twoObj">
  <p:cSld name="TWO_OBJECTS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body" idx="2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1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ción" type="twoTxTwoObj">
  <p:cSld name="TWO_OBJECTS_WITH_TEX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8"/>
          <p:cNvSpPr txBox="1">
            <a:spLocks noGrp="1"/>
          </p:cNvSpPr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body" idx="1"/>
          </p:nvPr>
        </p:nvSpPr>
        <p:spPr>
          <a:xfrm>
            <a:off x="629841" y="1260872"/>
            <a:ext cx="3868200" cy="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body" idx="2"/>
          </p:nvPr>
        </p:nvSpPr>
        <p:spPr>
          <a:xfrm>
            <a:off x="629841" y="1878806"/>
            <a:ext cx="3868200" cy="27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body" idx="3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86" name="Google Shape;86;p18"/>
          <p:cNvSpPr txBox="1">
            <a:spLocks noGrp="1"/>
          </p:cNvSpPr>
          <p:nvPr>
            <p:ph type="body" idx="4"/>
          </p:nvPr>
        </p:nvSpPr>
        <p:spPr>
          <a:xfrm>
            <a:off x="4629150" y="1878806"/>
            <a:ext cx="3887400" cy="27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7" name="Google Shape;87;p1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el título" type="titleOnly">
  <p:cSld name="TITLE_ONLY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9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 type="blank">
  <p:cSld name="BLANK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20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2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ido con título" type="objTx">
  <p:cSld name="OBJECT_WITH_CAPTION_TEXT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300" cy="12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21"/>
          <p:cNvSpPr txBox="1">
            <a:spLocks noGrp="1"/>
          </p:cNvSpPr>
          <p:nvPr>
            <p:ph type="body" idx="1"/>
          </p:nvPr>
        </p:nvSpPr>
        <p:spPr>
          <a:xfrm>
            <a:off x="3887391" y="740569"/>
            <a:ext cx="4629000" cy="36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810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619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marL="137160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marL="2286000" lvl="4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marL="2743200" lvl="5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102" name="Google Shape;102;p21"/>
          <p:cNvSpPr txBox="1">
            <a:spLocks noGrp="1"/>
          </p:cNvSpPr>
          <p:nvPr>
            <p:ph type="body" idx="2"/>
          </p:nvPr>
        </p:nvSpPr>
        <p:spPr>
          <a:xfrm>
            <a:off x="629841" y="1543050"/>
            <a:ext cx="2949300" cy="28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03" name="Google Shape;103;p2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2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2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con título" type="picTx">
  <p:cSld name="PICTURE_WITH_CAPTION_TEXT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300" cy="12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22"/>
          <p:cNvSpPr>
            <a:spLocks noGrp="1"/>
          </p:cNvSpPr>
          <p:nvPr>
            <p:ph type="pic" idx="2"/>
          </p:nvPr>
        </p:nvSpPr>
        <p:spPr>
          <a:xfrm>
            <a:off x="3887391" y="740569"/>
            <a:ext cx="4629000" cy="36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9" name="Google Shape;109;p22"/>
          <p:cNvSpPr txBox="1">
            <a:spLocks noGrp="1"/>
          </p:cNvSpPr>
          <p:nvPr>
            <p:ph type="body" idx="1"/>
          </p:nvPr>
        </p:nvSpPr>
        <p:spPr>
          <a:xfrm>
            <a:off x="629841" y="1543050"/>
            <a:ext cx="2949300" cy="28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10" name="Google Shape;110;p2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texto vertical" type="vertTx">
  <p:cSld name="VERTICAL_TEXT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23"/>
          <p:cNvSpPr txBox="1">
            <a:spLocks noGrp="1"/>
          </p:cNvSpPr>
          <p:nvPr>
            <p:ph type="body" idx="1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16" name="Google Shape;116;p2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vertical y texto" type="vertTitleAndTx">
  <p:cSld name="VERTICAL_TITLE_AND_VERTICAL_TEXT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>
            <a:spLocks noGrp="1"/>
          </p:cNvSpPr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4"/>
          <p:cNvSpPr txBox="1">
            <a:spLocks noGrp="1"/>
          </p:cNvSpPr>
          <p:nvPr>
            <p:ph type="body" idx="1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22" name="Google Shape;122;p2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10.mp3"/><Relationship Id="rId1" Type="http://schemas.microsoft.com/office/2007/relationships/media" Target="../media/media10.mp3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audio" Target="../media/media11.mp3"/><Relationship Id="rId1" Type="http://schemas.microsoft.com/office/2007/relationships/media" Target="../media/media11.mp3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1.png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6.png"/><Relationship Id="rId2" Type="http://schemas.openxmlformats.org/officeDocument/2006/relationships/audio" Target="../media/media4.mp3"/><Relationship Id="rId1" Type="http://schemas.microsoft.com/office/2007/relationships/media" Target="../media/media4.mp3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5.mp3"/><Relationship Id="rId1" Type="http://schemas.microsoft.com/office/2007/relationships/media" Target="../media/media5.mp3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9.png"/><Relationship Id="rId2" Type="http://schemas.openxmlformats.org/officeDocument/2006/relationships/audio" Target="../media/media6.mp3"/><Relationship Id="rId1" Type="http://schemas.microsoft.com/office/2007/relationships/media" Target="../media/media6.mp3"/><Relationship Id="rId6" Type="http://schemas.openxmlformats.org/officeDocument/2006/relationships/image" Target="../media/image8.jp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7.mp3"/><Relationship Id="rId1" Type="http://schemas.microsoft.com/office/2007/relationships/media" Target="../media/media7.mp3"/><Relationship Id="rId6" Type="http://schemas.openxmlformats.org/officeDocument/2006/relationships/image" Target="../media/image1.pn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8.mp3"/><Relationship Id="rId1" Type="http://schemas.microsoft.com/office/2007/relationships/media" Target="../media/media8.mp3"/><Relationship Id="rId6" Type="http://schemas.openxmlformats.org/officeDocument/2006/relationships/image" Target="../media/image1.png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14.png"/><Relationship Id="rId2" Type="http://schemas.openxmlformats.org/officeDocument/2006/relationships/audio" Target="../media/media9.mp3"/><Relationship Id="rId1" Type="http://schemas.microsoft.com/office/2007/relationships/media" Target="../media/media9.mp3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9.xml"/><Relationship Id="rId9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 txBox="1">
            <a:spLocks noGrp="1"/>
          </p:cNvSpPr>
          <p:nvPr>
            <p:ph type="ctrTitle"/>
          </p:nvPr>
        </p:nvSpPr>
        <p:spPr>
          <a:xfrm>
            <a:off x="1143000" y="476375"/>
            <a:ext cx="7327200" cy="14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</a:pPr>
            <a:r>
              <a:rPr lang="en" sz="5500">
                <a:latin typeface="Montserrat"/>
                <a:ea typeface="Montserrat"/>
                <a:cs typeface="Montserrat"/>
                <a:sym typeface="Montserrat"/>
              </a:rPr>
              <a:t>Taller de Proyecto II</a:t>
            </a:r>
            <a:endParaRPr sz="550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PS6 — INVESTIGACIÓN DE BLOCKCHAIN</a:t>
            </a:r>
            <a:endParaRPr sz="5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0" name="Google Shape;130;p25"/>
          <p:cNvSpPr txBox="1">
            <a:spLocks noGrp="1"/>
          </p:cNvSpPr>
          <p:nvPr>
            <p:ph type="subTitle" idx="1"/>
          </p:nvPr>
        </p:nvSpPr>
        <p:spPr>
          <a:xfrm>
            <a:off x="1143000" y="2017643"/>
            <a:ext cx="6858000" cy="2587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sz="1100" b="1" i="1"/>
          </a:p>
          <a:p>
            <a:pPr marL="0" lvl="0" indent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sz="1100" b="1" i="1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" sz="2200">
                <a:latin typeface="Montserrat"/>
                <a:ea typeface="Montserrat"/>
                <a:cs typeface="Montserrat"/>
                <a:sym typeface="Montserrat"/>
              </a:rPr>
              <a:t>Integrantes del Grupo de Desarrollo:</a:t>
            </a:r>
            <a:endParaRPr sz="220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sz="2200">
              <a:latin typeface="Montserrat"/>
              <a:ea typeface="Montserrat"/>
              <a:cs typeface="Montserrat"/>
              <a:sym typeface="Montserrat"/>
            </a:endParaRPr>
          </a:p>
          <a:p>
            <a:pPr marL="25400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Montserrat"/>
              <a:buChar char="-"/>
            </a:pPr>
            <a:r>
              <a:rPr lang="en" sz="2200">
                <a:latin typeface="Montserrat"/>
                <a:ea typeface="Montserrat"/>
                <a:cs typeface="Montserrat"/>
                <a:sym typeface="Montserrat"/>
              </a:rPr>
              <a:t>Corsino Alexandre</a:t>
            </a:r>
            <a:endParaRPr sz="220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>
              <a:latin typeface="Montserrat"/>
              <a:ea typeface="Montserrat"/>
              <a:cs typeface="Montserrat"/>
              <a:sym typeface="Montserrat"/>
            </a:endParaRPr>
          </a:p>
          <a:p>
            <a:pPr marL="25400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Montserrat"/>
              <a:buChar char="-"/>
            </a:pPr>
            <a:r>
              <a:rPr lang="en" sz="2200">
                <a:latin typeface="Montserrat"/>
                <a:ea typeface="Montserrat"/>
                <a:cs typeface="Montserrat"/>
                <a:sym typeface="Montserrat"/>
              </a:rPr>
              <a:t>Lascano Gamal</a:t>
            </a:r>
            <a:endParaRPr sz="220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sz="1100" b="1"/>
          </a:p>
        </p:txBody>
      </p:sp>
      <p:pic>
        <p:nvPicPr>
          <p:cNvPr id="2" name="1">
            <a:hlinkClick r:id="" action="ppaction://media"/>
            <a:extLst>
              <a:ext uri="{FF2B5EF4-FFF2-40B4-BE49-F238E27FC236}">
                <a16:creationId xmlns:a16="http://schemas.microsoft.com/office/drawing/2014/main" id="{6DF2067B-5EBE-4C84-81C2-7A20B1EF6E1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860600" y="4299857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3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4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 sz="4600">
                <a:latin typeface="Montserrat"/>
                <a:ea typeface="Montserrat"/>
                <a:cs typeface="Montserrat"/>
                <a:sym typeface="Montserrat"/>
              </a:rPr>
              <a:t>Tareas iniciales</a:t>
            </a:r>
            <a:endParaRPr sz="46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5" name="Google Shape;205;p34"/>
          <p:cNvSpPr txBox="1">
            <a:spLocks noGrp="1"/>
          </p:cNvSpPr>
          <p:nvPr>
            <p:ph type="body" idx="1"/>
          </p:nvPr>
        </p:nvSpPr>
        <p:spPr>
          <a:xfrm>
            <a:off x="628650" y="1171775"/>
            <a:ext cx="7886700" cy="377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177800" lvl="0" indent="-279400" algn="l" rtl="0">
              <a:spcBef>
                <a:spcPts val="800"/>
              </a:spcBef>
              <a:spcAft>
                <a:spcPts val="0"/>
              </a:spcAft>
              <a:buSzPts val="3000"/>
              <a:buFont typeface="Montserrat"/>
              <a:buChar char="•"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Proyecto iniciado con software ✔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marL="177800" lvl="0" indent="-279400" algn="l" rtl="0">
              <a:spcBef>
                <a:spcPts val="800"/>
              </a:spcBef>
              <a:spcAft>
                <a:spcPts val="0"/>
              </a:spcAft>
              <a:buSzPts val="3000"/>
              <a:buFont typeface="Montserrat"/>
              <a:buChar char="•"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Comprar los componentes ✔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marL="177800" lvl="0" indent="-279400" algn="l" rtl="0">
              <a:spcBef>
                <a:spcPts val="800"/>
              </a:spcBef>
              <a:spcAft>
                <a:spcPts val="0"/>
              </a:spcAft>
              <a:buSzPts val="3000"/>
              <a:buFont typeface="Montserrat"/>
              <a:buChar char="•"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Hacer el esquema del proyecto ✔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marL="177800" lvl="0" indent="-279400" algn="l" rtl="0">
              <a:spcBef>
                <a:spcPts val="800"/>
              </a:spcBef>
              <a:spcAft>
                <a:spcPts val="0"/>
              </a:spcAft>
              <a:buSzPts val="3000"/>
              <a:buFont typeface="Montserrat"/>
              <a:buChar char="•"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Armar un sitio web básico en HTML ✔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marL="177800" lvl="0" indent="-279400" algn="l" rtl="0">
              <a:spcBef>
                <a:spcPts val="800"/>
              </a:spcBef>
              <a:spcAft>
                <a:spcPts val="0"/>
              </a:spcAft>
              <a:buSzPts val="3000"/>
              <a:buFont typeface="Montserrat"/>
              <a:buChar char="•"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Armar el circuito preliminar ✔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marL="177800" lvl="0" indent="-279400" algn="l" rtl="0">
              <a:spcBef>
                <a:spcPts val="800"/>
              </a:spcBef>
              <a:spcAft>
                <a:spcPts val="0"/>
              </a:spcAft>
              <a:buSzPts val="3000"/>
              <a:buFont typeface="Montserrat"/>
              <a:buChar char="•"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Programar el arduino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marL="177800" lvl="0" indent="-279400" algn="l" rtl="0">
              <a:spcBef>
                <a:spcPts val="800"/>
              </a:spcBef>
              <a:spcAft>
                <a:spcPts val="0"/>
              </a:spcAft>
              <a:buSzPts val="3000"/>
              <a:buFont typeface="Montserrat"/>
              <a:buChar char="•"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Hacer una blockchain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marL="177800" lvl="0" indent="-381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endParaRPr sz="1100"/>
          </a:p>
        </p:txBody>
      </p:sp>
      <p:pic>
        <p:nvPicPr>
          <p:cNvPr id="2" name="10">
            <a:hlinkClick r:id="" action="ppaction://media"/>
            <a:extLst>
              <a:ext uri="{FF2B5EF4-FFF2-40B4-BE49-F238E27FC236}">
                <a16:creationId xmlns:a16="http://schemas.microsoft.com/office/drawing/2014/main" id="{C3BE7F48-1189-4636-8EF7-D6D6F2026D2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974858" y="4204905"/>
            <a:ext cx="540492" cy="54049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79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5"/>
          <p:cNvSpPr txBox="1">
            <a:spLocks noGrp="1"/>
          </p:cNvSpPr>
          <p:nvPr>
            <p:ph type="title"/>
          </p:nvPr>
        </p:nvSpPr>
        <p:spPr>
          <a:xfrm>
            <a:off x="623888" y="1282304"/>
            <a:ext cx="7886700" cy="1977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</a:pPr>
            <a:r>
              <a:rPr lang="en" sz="7800">
                <a:latin typeface="Montserrat"/>
                <a:ea typeface="Montserrat"/>
                <a:cs typeface="Montserrat"/>
                <a:sym typeface="Montserrat"/>
              </a:rPr>
              <a:t>¡Gracias!</a:t>
            </a:r>
            <a:endParaRPr sz="78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" name="11">
            <a:hlinkClick r:id="" action="ppaction://media"/>
            <a:extLst>
              <a:ext uri="{FF2B5EF4-FFF2-40B4-BE49-F238E27FC236}">
                <a16:creationId xmlns:a16="http://schemas.microsoft.com/office/drawing/2014/main" id="{D4084AE7-8941-4136-A694-2DDD98CDB8A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425162" y="3260035"/>
            <a:ext cx="485010" cy="4850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4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6"/>
          <p:cNvSpPr txBox="1">
            <a:spLocks noGrp="1"/>
          </p:cNvSpPr>
          <p:nvPr>
            <p:ph type="body" idx="4294967295"/>
          </p:nvPr>
        </p:nvSpPr>
        <p:spPr>
          <a:xfrm>
            <a:off x="148950" y="1582350"/>
            <a:ext cx="6982500" cy="341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177800" lvl="0" indent="-190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•"/>
            </a:pPr>
            <a:r>
              <a:rPr lang="en" sz="1400" dirty="0">
                <a:latin typeface="Montserrat"/>
                <a:ea typeface="Montserrat"/>
                <a:cs typeface="Montserrat"/>
                <a:sym typeface="Montserrat"/>
              </a:rPr>
              <a:t>Estructura de datos que utiliza punteros hash</a:t>
            </a:r>
            <a:endParaRPr sz="1400" dirty="0">
              <a:latin typeface="Montserrat"/>
              <a:ea typeface="Montserrat"/>
              <a:cs typeface="Montserrat"/>
              <a:sym typeface="Montserrat"/>
            </a:endParaRPr>
          </a:p>
          <a:p>
            <a:pPr marL="1778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latin typeface="Montserrat"/>
              <a:ea typeface="Montserrat"/>
              <a:cs typeface="Montserrat"/>
              <a:sym typeface="Montserrat"/>
            </a:endParaRPr>
          </a:p>
          <a:p>
            <a:pPr marL="177800" lvl="0" indent="-190500" algn="l" rtl="0"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Char char="•"/>
            </a:pPr>
            <a:r>
              <a:rPr lang="en" sz="1400" dirty="0">
                <a:latin typeface="Montserrat"/>
                <a:ea typeface="Montserrat"/>
                <a:cs typeface="Montserrat"/>
                <a:sym typeface="Montserrat"/>
              </a:rPr>
              <a:t>Cada nodo tiene una copia de la blockchain</a:t>
            </a:r>
            <a:endParaRPr sz="1400" dirty="0">
              <a:latin typeface="Montserrat"/>
              <a:ea typeface="Montserrat"/>
              <a:cs typeface="Montserrat"/>
              <a:sym typeface="Montserrat"/>
            </a:endParaRPr>
          </a:p>
          <a:p>
            <a:pPr marL="1778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latin typeface="Montserrat"/>
                <a:ea typeface="Montserrat"/>
                <a:cs typeface="Montserrat"/>
                <a:sym typeface="Montserrat"/>
              </a:rPr>
              <a:t>Uno puede verificar transacciones</a:t>
            </a:r>
            <a:endParaRPr sz="1400" dirty="0">
              <a:latin typeface="Montserrat"/>
              <a:ea typeface="Montserrat"/>
              <a:cs typeface="Montserrat"/>
              <a:sym typeface="Montserrat"/>
            </a:endParaRPr>
          </a:p>
          <a:p>
            <a:pPr marL="1778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latin typeface="Montserrat"/>
                <a:ea typeface="Montserrat"/>
                <a:cs typeface="Montserrat"/>
                <a:sym typeface="Montserrat"/>
              </a:rPr>
              <a:t>O agregar bloques haciendo broadcast a los otros nodos</a:t>
            </a:r>
            <a:endParaRPr sz="1400"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latin typeface="Montserrat"/>
              <a:ea typeface="Montserrat"/>
              <a:cs typeface="Montserrat"/>
              <a:sym typeface="Montserrat"/>
            </a:endParaRPr>
          </a:p>
          <a:p>
            <a:pPr marL="177800" lvl="0" indent="-190500" algn="l" rtl="0"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Char char="•"/>
            </a:pPr>
            <a:r>
              <a:rPr lang="en" sz="1400" dirty="0">
                <a:latin typeface="Montserrat"/>
                <a:ea typeface="Montserrat"/>
                <a:cs typeface="Montserrat"/>
                <a:sym typeface="Montserrat"/>
              </a:rPr>
              <a:t>Una cantidad mínima de nodos tiene que verificar una </a:t>
            </a:r>
            <a:endParaRPr sz="1400" dirty="0">
              <a:latin typeface="Montserrat"/>
              <a:ea typeface="Montserrat"/>
              <a:cs typeface="Montserrat"/>
              <a:sym typeface="Montserrat"/>
            </a:endParaRPr>
          </a:p>
          <a:p>
            <a:pPr marL="1778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dirty="0">
                <a:latin typeface="Montserrat"/>
                <a:ea typeface="Montserrat"/>
                <a:cs typeface="Montserrat"/>
                <a:sym typeface="Montserrat"/>
              </a:rPr>
              <a:t>transacción correctamente para que esta sea aceptada en la blockchain</a:t>
            </a:r>
            <a:endParaRPr sz="1400" dirty="0">
              <a:latin typeface="Montserrat"/>
              <a:ea typeface="Montserrat"/>
              <a:cs typeface="Montserrat"/>
              <a:sym typeface="Montserrat"/>
            </a:endParaRPr>
          </a:p>
          <a:p>
            <a:pPr marL="1778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latin typeface="Montserrat"/>
              <a:ea typeface="Montserrat"/>
              <a:cs typeface="Montserrat"/>
              <a:sym typeface="Montserrat"/>
            </a:endParaRPr>
          </a:p>
          <a:p>
            <a:pPr marL="177800" lvl="0" indent="-190500" algn="l" rtl="0"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Char char="•"/>
            </a:pPr>
            <a:r>
              <a:rPr lang="en" sz="1400" dirty="0">
                <a:latin typeface="Montserrat"/>
                <a:ea typeface="Montserrat"/>
                <a:cs typeface="Montserrat"/>
                <a:sym typeface="Montserrat"/>
              </a:rPr>
              <a:t>Los datos no se pueden modificar, solo se pueden</a:t>
            </a:r>
            <a:endParaRPr sz="1400" dirty="0">
              <a:latin typeface="Montserrat"/>
              <a:ea typeface="Montserrat"/>
              <a:cs typeface="Montserrat"/>
              <a:sym typeface="Montserrat"/>
            </a:endParaRPr>
          </a:p>
          <a:p>
            <a:pPr marL="1778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latin typeface="Montserrat"/>
                <a:ea typeface="Montserrat"/>
                <a:cs typeface="Montserrat"/>
                <a:sym typeface="Montserrat"/>
              </a:rPr>
              <a:t>agregar bloques para actualizar datos.</a:t>
            </a:r>
            <a:endParaRPr sz="1400"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endParaRPr sz="300" b="1" i="1" dirty="0"/>
          </a:p>
        </p:txBody>
      </p:sp>
      <p:sp>
        <p:nvSpPr>
          <p:cNvPr id="137" name="Google Shape;137;p26"/>
          <p:cNvSpPr txBox="1">
            <a:spLocks noGrp="1"/>
          </p:cNvSpPr>
          <p:nvPr>
            <p:ph type="ctrTitle"/>
          </p:nvPr>
        </p:nvSpPr>
        <p:spPr>
          <a:xfrm>
            <a:off x="1099250" y="561773"/>
            <a:ext cx="6858000" cy="6633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300"/>
              <a:t>Blockchain</a:t>
            </a:r>
            <a:endParaRPr sz="6300"/>
          </a:p>
        </p:txBody>
      </p:sp>
      <p:pic>
        <p:nvPicPr>
          <p:cNvPr id="138" name="Google Shape;138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37675" y="1099825"/>
            <a:ext cx="2725551" cy="173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01450" y="3375525"/>
            <a:ext cx="1354475" cy="155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2">
            <a:hlinkClick r:id="" action="ppaction://media"/>
            <a:extLst>
              <a:ext uri="{FF2B5EF4-FFF2-40B4-BE49-F238E27FC236}">
                <a16:creationId xmlns:a16="http://schemas.microsoft.com/office/drawing/2014/main" id="{77C4BC11-1472-4BF2-A641-91E47C3CB0F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791190" y="386304"/>
            <a:ext cx="507119" cy="50711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48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7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 sz="5000">
                <a:latin typeface="Montserrat"/>
                <a:ea typeface="Montserrat"/>
                <a:cs typeface="Montserrat"/>
                <a:sym typeface="Montserrat"/>
              </a:rPr>
              <a:t>Objetivo/s del Proyecto</a:t>
            </a:r>
            <a:endParaRPr sz="5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6" name="Google Shape;146;p27"/>
          <p:cNvSpPr txBox="1">
            <a:spLocks noGrp="1"/>
          </p:cNvSpPr>
          <p:nvPr>
            <p:ph type="body" idx="1"/>
          </p:nvPr>
        </p:nvSpPr>
        <p:spPr>
          <a:xfrm>
            <a:off x="148878" y="1564857"/>
            <a:ext cx="8846244" cy="3417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177800" lvl="0" indent="-2222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Montserrat"/>
              <a:buChar char="•"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Realización de una blockchain de trazabilidad de objetos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marL="177800" lvl="0" indent="-2222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Montserrat"/>
              <a:buChar char="•"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Asignar un código en un objeto y poder escanearlo para recuperar información de este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marL="177800" lvl="0" indent="-2222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Montserrat"/>
              <a:buChar char="•"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Poder agregar bloques de información de los objetos en la blockchain y poder visualizarlos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marL="177800" lvl="0" indent="-222250" algn="l" rtl="0">
              <a:spcBef>
                <a:spcPts val="800"/>
              </a:spcBef>
              <a:spcAft>
                <a:spcPts val="0"/>
              </a:spcAft>
              <a:buSzPts val="2900"/>
              <a:buFont typeface="Montserrat"/>
              <a:buChar char="•"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Poder conectar una placa arduino por wifi para luego mandar datos a una página web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marL="177800" lvl="0" indent="-158750" algn="l" rtl="0">
              <a:spcBef>
                <a:spcPts val="800"/>
              </a:spcBef>
              <a:spcAft>
                <a:spcPts val="0"/>
              </a:spcAft>
              <a:buSzPts val="1900"/>
              <a:buFont typeface="Montserrat"/>
              <a:buChar char="•"/>
            </a:pP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7" name="Google Shape;147;p27"/>
          <p:cNvSpPr txBox="1"/>
          <p:nvPr/>
        </p:nvSpPr>
        <p:spPr>
          <a:xfrm>
            <a:off x="5854147" y="4820478"/>
            <a:ext cx="2892287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Taller de Proyecto II - 2020</a:t>
            </a: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3">
            <a:hlinkClick r:id="" action="ppaction://media"/>
            <a:extLst>
              <a:ext uri="{FF2B5EF4-FFF2-40B4-BE49-F238E27FC236}">
                <a16:creationId xmlns:a16="http://schemas.microsoft.com/office/drawing/2014/main" id="{198B58FB-5B15-4317-97A8-ADF9630D77E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80792" y="4204984"/>
            <a:ext cx="467073" cy="46707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78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8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 sz="4800">
                <a:latin typeface="Montserrat"/>
                <a:ea typeface="Montserrat"/>
                <a:cs typeface="Montserrat"/>
                <a:sym typeface="Montserrat"/>
              </a:rPr>
              <a:t>Partes de Hardware</a:t>
            </a:r>
            <a:endParaRPr sz="4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4" name="Google Shape;154;p28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177800" lvl="0" indent="-2349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Montserrat"/>
              <a:buChar char="•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Arduino Uno R3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177800" lvl="0" indent="-234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Montserrat"/>
              <a:buChar char="•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Nodemcu Esp8266 Lua V3 Ch340g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177800" lvl="0" indent="-234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Montserrat"/>
              <a:buChar char="•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Rfid Rc522 13 56mhz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endParaRPr sz="1100"/>
          </a:p>
        </p:txBody>
      </p:sp>
      <p:pic>
        <p:nvPicPr>
          <p:cNvPr id="155" name="Google Shape;155;p2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05219" y="3143633"/>
            <a:ext cx="2112377" cy="14068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075463" y="3143633"/>
            <a:ext cx="2441010" cy="14068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8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074340" y="2560243"/>
            <a:ext cx="1897099" cy="2447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4">
            <a:hlinkClick r:id="" action="ppaction://media"/>
            <a:extLst>
              <a:ext uri="{FF2B5EF4-FFF2-40B4-BE49-F238E27FC236}">
                <a16:creationId xmlns:a16="http://schemas.microsoft.com/office/drawing/2014/main" id="{93496FDE-AC49-4029-B39C-C83188CF119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087349" y="510881"/>
            <a:ext cx="500445" cy="5004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55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9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 sz="5500">
                <a:latin typeface="Montserrat"/>
                <a:ea typeface="Montserrat"/>
                <a:cs typeface="Montserrat"/>
                <a:sym typeface="Montserrat"/>
              </a:rPr>
              <a:t>Comunicaciones</a:t>
            </a:r>
            <a:endParaRPr sz="5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4" name="Google Shape;164;p29"/>
          <p:cNvSpPr txBox="1">
            <a:spLocks noGrp="1"/>
          </p:cNvSpPr>
          <p:nvPr>
            <p:ph type="body" idx="1"/>
          </p:nvPr>
        </p:nvSpPr>
        <p:spPr>
          <a:xfrm>
            <a:off x="558925" y="1671325"/>
            <a:ext cx="7886700" cy="299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17780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Montserrat"/>
              <a:buChar char="•"/>
            </a:pPr>
            <a:r>
              <a:rPr lang="en" sz="2900">
                <a:latin typeface="Montserrat"/>
                <a:ea typeface="Montserrat"/>
                <a:cs typeface="Montserrat"/>
                <a:sym typeface="Montserrat"/>
              </a:rPr>
              <a:t>Rfid – objeto a placa</a:t>
            </a:r>
            <a:endParaRPr sz="2900">
              <a:latin typeface="Montserrat"/>
              <a:ea typeface="Montserrat"/>
              <a:cs typeface="Montserrat"/>
              <a:sym typeface="Montserrat"/>
            </a:endParaRPr>
          </a:p>
          <a:p>
            <a:pPr marL="177800" lvl="0" indent="-28575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Montserrat"/>
              <a:buChar char="•"/>
            </a:pPr>
            <a:r>
              <a:rPr lang="en" sz="2900">
                <a:latin typeface="Montserrat"/>
                <a:ea typeface="Montserrat"/>
                <a:cs typeface="Montserrat"/>
                <a:sym typeface="Montserrat"/>
              </a:rPr>
              <a:t>Wifi – placa a internet</a:t>
            </a:r>
            <a:endParaRPr sz="2900">
              <a:latin typeface="Montserrat"/>
              <a:ea typeface="Montserrat"/>
              <a:cs typeface="Montserrat"/>
              <a:sym typeface="Montserrat"/>
            </a:endParaRPr>
          </a:p>
          <a:p>
            <a:pPr marL="177800" lvl="0" indent="-28575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Montserrat"/>
              <a:buChar char="•"/>
            </a:pPr>
            <a:r>
              <a:rPr lang="en" sz="2900">
                <a:latin typeface="Montserrat"/>
                <a:ea typeface="Montserrat"/>
                <a:cs typeface="Montserrat"/>
                <a:sym typeface="Montserrat"/>
              </a:rPr>
              <a:t>Http – internet a sitio</a:t>
            </a:r>
            <a:endParaRPr sz="2900">
              <a:latin typeface="Montserrat"/>
              <a:ea typeface="Montserrat"/>
              <a:cs typeface="Montserrat"/>
              <a:sym typeface="Montserrat"/>
            </a:endParaRPr>
          </a:p>
          <a:p>
            <a:pPr marL="177800" lvl="0" indent="-381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endParaRPr sz="600"/>
          </a:p>
        </p:txBody>
      </p:sp>
      <p:pic>
        <p:nvPicPr>
          <p:cNvPr id="2" name="5">
            <a:hlinkClick r:id="" action="ppaction://media"/>
            <a:extLst>
              <a:ext uri="{FF2B5EF4-FFF2-40B4-BE49-F238E27FC236}">
                <a16:creationId xmlns:a16="http://schemas.microsoft.com/office/drawing/2014/main" id="{7D72B451-E3B4-480F-AF36-76C3E856149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071638" y="4069885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65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0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 sz="5500">
                <a:latin typeface="Montserrat"/>
                <a:ea typeface="Montserrat"/>
                <a:cs typeface="Montserrat"/>
                <a:sym typeface="Montserrat"/>
              </a:rPr>
              <a:t>Interfaz/parte web</a:t>
            </a:r>
            <a:endParaRPr sz="55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71" name="Google Shape;171;p30" descr="Moving to Heroku | Mynewsdesk Devcorner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5">
            <a:alphaModFix/>
          </a:blip>
          <a:srcRect/>
          <a:stretch/>
        </p:blipFill>
        <p:spPr>
          <a:xfrm>
            <a:off x="628639" y="1427342"/>
            <a:ext cx="3201600" cy="180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3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406958" y="1268017"/>
            <a:ext cx="3201603" cy="180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576764" y="3302667"/>
            <a:ext cx="4648264" cy="17697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6">
            <a:hlinkClick r:id="" action="ppaction://media"/>
            <a:extLst>
              <a:ext uri="{FF2B5EF4-FFF2-40B4-BE49-F238E27FC236}">
                <a16:creationId xmlns:a16="http://schemas.microsoft.com/office/drawing/2014/main" id="{60FCF5A4-C4A0-45CE-B044-FE0840E334E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162402" y="4298347"/>
            <a:ext cx="505486" cy="50548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3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1"/>
          <p:cNvSpPr txBox="1">
            <a:spLocks noGrp="1"/>
          </p:cNvSpPr>
          <p:nvPr>
            <p:ph type="title"/>
          </p:nvPr>
        </p:nvSpPr>
        <p:spPr>
          <a:xfrm>
            <a:off x="628650" y="273850"/>
            <a:ext cx="82134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 sz="3800">
                <a:latin typeface="Montserrat"/>
                <a:ea typeface="Montserrat"/>
                <a:cs typeface="Montserrat"/>
                <a:sym typeface="Montserrat"/>
              </a:rPr>
              <a:t>Funcionalidad del proyecto</a:t>
            </a:r>
            <a:endParaRPr sz="38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80" name="Google Shape;180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29575" y="1146275"/>
            <a:ext cx="4083524" cy="393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7">
            <a:hlinkClick r:id="" action="ppaction://media"/>
            <a:extLst>
              <a:ext uri="{FF2B5EF4-FFF2-40B4-BE49-F238E27FC236}">
                <a16:creationId xmlns:a16="http://schemas.microsoft.com/office/drawing/2014/main" id="{E0331079-77C0-4FC6-BB73-EB150269224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67444" y="4345069"/>
            <a:ext cx="433700" cy="4337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10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2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latin typeface="Montserrat"/>
                <a:ea typeface="Montserrat"/>
                <a:cs typeface="Montserrat"/>
                <a:sym typeface="Montserrat"/>
              </a:rPr>
              <a:t>Circuito</a:t>
            </a:r>
            <a:endParaRPr sz="54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FF6E613-E06F-4FA0-A2E2-DFBA92E507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1008" y="1115669"/>
            <a:ext cx="4181983" cy="4027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8">
            <a:hlinkClick r:id="" action="ppaction://media"/>
            <a:extLst>
              <a:ext uri="{FF2B5EF4-FFF2-40B4-BE49-F238E27FC236}">
                <a16:creationId xmlns:a16="http://schemas.microsoft.com/office/drawing/2014/main" id="{B5C12D6B-5013-42FA-8534-1BFF5FB15B5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905749" y="4260056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37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 sz="4700">
                <a:latin typeface="Montserrat"/>
                <a:ea typeface="Montserrat"/>
                <a:cs typeface="Montserrat"/>
                <a:sym typeface="Montserrat"/>
              </a:rPr>
              <a:t>Software</a:t>
            </a:r>
            <a:endParaRPr sz="47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4" name="Google Shape;194;p33"/>
          <p:cNvSpPr txBox="1">
            <a:spLocks noGrp="1"/>
          </p:cNvSpPr>
          <p:nvPr>
            <p:ph type="body" idx="1"/>
          </p:nvPr>
        </p:nvSpPr>
        <p:spPr>
          <a:xfrm>
            <a:off x="518525" y="1566744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177800" lvl="0" indent="-2222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Montserrat"/>
              <a:buChar char="•"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Heroku CLI para hostear el sitio web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marL="177800" lvl="0" indent="-2222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Montserrat"/>
              <a:buChar char="•"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Python3 para programar el sitio web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marL="177800" lvl="0" indent="-2222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Montserrat"/>
              <a:buChar char="•"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Arduino IDE para programar la placa arduino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marL="177800" lvl="0" indent="-222250" algn="l" rtl="0">
              <a:spcBef>
                <a:spcPts val="800"/>
              </a:spcBef>
              <a:spcAft>
                <a:spcPts val="0"/>
              </a:spcAft>
              <a:buSzPts val="2900"/>
              <a:buFont typeface="Montserrat"/>
              <a:buChar char="•"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Fritzing para esquemáticos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95" name="Google Shape;195;p33"/>
          <p:cNvPicPr preferRelativeResize="0"/>
          <p:nvPr/>
        </p:nvPicPr>
        <p:blipFill rotWithShape="1">
          <a:blip r:embed="rId5">
            <a:alphaModFix/>
          </a:blip>
          <a:srcRect b="6716"/>
          <a:stretch/>
        </p:blipFill>
        <p:spPr>
          <a:xfrm>
            <a:off x="7229900" y="326827"/>
            <a:ext cx="1914100" cy="17400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04525" y="2571744"/>
            <a:ext cx="1669125" cy="1870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741526" y="4021050"/>
            <a:ext cx="2290351" cy="99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3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163975" y="98850"/>
            <a:ext cx="1159425" cy="116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9">
            <a:hlinkClick r:id="" action="ppaction://media"/>
            <a:extLst>
              <a:ext uri="{FF2B5EF4-FFF2-40B4-BE49-F238E27FC236}">
                <a16:creationId xmlns:a16="http://schemas.microsoft.com/office/drawing/2014/main" id="{301A022B-3998-47D8-8477-AFD7E95DE8D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113767" y="4280936"/>
            <a:ext cx="511708" cy="51170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7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834</Words>
  <Application>Microsoft Office PowerPoint</Application>
  <PresentationFormat>On-screen Show (16:9)</PresentationFormat>
  <Paragraphs>65</Paragraphs>
  <Slides>11</Slides>
  <Notes>11</Notes>
  <HiddenSlides>0</HiddenSlides>
  <MMClips>11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Montserrat</vt:lpstr>
      <vt:lpstr>Calibri</vt:lpstr>
      <vt:lpstr>Arial</vt:lpstr>
      <vt:lpstr>Simple Light</vt:lpstr>
      <vt:lpstr>Tema de Office</vt:lpstr>
      <vt:lpstr>Taller de Proyecto II PS6 — INVESTIGACIÓN DE BLOCKCHAIN</vt:lpstr>
      <vt:lpstr>Blockchain</vt:lpstr>
      <vt:lpstr>Objetivo/s del Proyecto</vt:lpstr>
      <vt:lpstr>Partes de Hardware</vt:lpstr>
      <vt:lpstr>Comunicaciones</vt:lpstr>
      <vt:lpstr>Interfaz/parte web</vt:lpstr>
      <vt:lpstr>Funcionalidad del proyecto</vt:lpstr>
      <vt:lpstr>Circuito</vt:lpstr>
      <vt:lpstr>Software</vt:lpstr>
      <vt:lpstr>Tareas iniciales</vt:lpstr>
      <vt:lpstr>¡Gracias!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Taller de Proyecto II PS6 — INVESTIGACIÓN DE BLOCKCHAIN</dc:title>
  <cp:lastModifiedBy>Alexandre Corsino</cp:lastModifiedBy>
  <cp:revision>3</cp:revision>
  <dcterms:modified xsi:type="dcterms:W3CDTF">2020-09-28T12:50:55Z</dcterms:modified>
</cp:coreProperties>
</file>